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gJjz4VjeX30eMkgx4eSYgnB2hHK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 Klein Breteler" initials="" lastIdx="2" clrIdx="0"/>
  <p:cmAuthor id="1" name="Max Doedens" initials="MD" lastIdx="1" clrIdx="1">
    <p:extLst>
      <p:ext uri="{19B8F6BF-5375-455C-9EA6-DF929625EA0E}">
        <p15:presenceInfo xmlns:p15="http://schemas.microsoft.com/office/powerpoint/2012/main" userId="a5a761a85d5489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5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subTitle" idx="1"/>
          </p:nvPr>
        </p:nvSpPr>
        <p:spPr>
          <a:xfrm>
            <a:off x="1524000" y="3311202"/>
            <a:ext cx="9144000" cy="1252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  <p:sp>
        <p:nvSpPr>
          <p:cNvPr id="33" name="Google Shape;33;p18"/>
          <p:cNvSpPr/>
          <p:nvPr/>
        </p:nvSpPr>
        <p:spPr>
          <a:xfrm>
            <a:off x="10994314" y="5555847"/>
            <a:ext cx="1197686" cy="114247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8"/>
          <p:cNvSpPr/>
          <p:nvPr/>
        </p:nvSpPr>
        <p:spPr>
          <a:xfrm>
            <a:off x="0" y="0"/>
            <a:ext cx="12192000" cy="118061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18" descr="A red and blue logo  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98062" y="706055"/>
            <a:ext cx="3195876" cy="2130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8200" y="229125"/>
            <a:ext cx="10505768" cy="73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8200" y="131593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venir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10505768" cy="75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838200" y="215181"/>
            <a:ext cx="10505768" cy="75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venir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venir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10505768" cy="75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766198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6" descr="A red and blue logo  Description automatically generated with medium confidenc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982739" y="5881991"/>
            <a:ext cx="1209261" cy="806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6"/>
          <p:cNvSpPr/>
          <p:nvPr/>
        </p:nvSpPr>
        <p:spPr>
          <a:xfrm>
            <a:off x="0" y="0"/>
            <a:ext cx="12192000" cy="1101213"/>
          </a:xfrm>
          <a:prstGeom prst="rect">
            <a:avLst/>
          </a:prstGeom>
          <a:solidFill>
            <a:srgbClr val="2D7D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6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10505768" cy="75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body" idx="1"/>
          </p:nvPr>
        </p:nvSpPr>
        <p:spPr>
          <a:xfrm>
            <a:off x="838200" y="131593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  <p:sp>
        <p:nvSpPr>
          <p:cNvPr id="17" name="Google Shape;17;p16"/>
          <p:cNvSpPr/>
          <p:nvPr/>
        </p:nvSpPr>
        <p:spPr>
          <a:xfrm>
            <a:off x="0" y="6721475"/>
            <a:ext cx="12192000" cy="136525"/>
          </a:xfrm>
          <a:prstGeom prst="rect">
            <a:avLst/>
          </a:prstGeom>
          <a:solidFill>
            <a:srgbClr val="2D7D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 txBox="1"/>
          <p:nvPr/>
        </p:nvSpPr>
        <p:spPr>
          <a:xfrm>
            <a:off x="5933250" y="6672580"/>
            <a:ext cx="347662" cy="1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800" b="0" i="0" u="none" strike="noStrike" cap="non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Internal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oogvoorwarmte.n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" descr="Titelpagina Buurtenergiepla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6086" y="1141730"/>
            <a:ext cx="3819828" cy="540263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>
            <a:spLocks noGrp="1"/>
          </p:cNvSpPr>
          <p:nvPr>
            <p:ph type="title"/>
          </p:nvPr>
        </p:nvSpPr>
        <p:spPr>
          <a:xfrm>
            <a:off x="336804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nl-NL" i="1" dirty="0"/>
              <a:t>Het Buurtenergieplan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nl-NL" i="1"/>
              <a:t>Wat is een buurtenergieplan?</a:t>
            </a:r>
            <a:endParaRPr/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8417" y="2386138"/>
            <a:ext cx="6347823" cy="3370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233680" y="2306320"/>
            <a:ext cx="4937760" cy="3262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Verzameldocument van de initiatiefase</a:t>
            </a:r>
          </a:p>
          <a:p>
            <a:pPr marL="4000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Een besluitstuk voor de leden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fundament voor de ontwikkelfase.</a:t>
            </a:r>
            <a:endParaRPr sz="1800" dirty="0"/>
          </a:p>
          <a:p>
            <a:pPr marL="4000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Opleverstuk voor Ontwikkelfonds Warmte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5478417" y="2306320"/>
            <a:ext cx="1542143" cy="3450292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title"/>
          </p:nvPr>
        </p:nvSpPr>
        <p:spPr>
          <a:xfrm>
            <a:off x="838200" y="1047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nl-NL"/>
              <a:t>Voor wie is het geschreven?</a:t>
            </a:r>
            <a:endParaRPr/>
          </a:p>
        </p:txBody>
      </p:sp>
      <p:grpSp>
        <p:nvGrpSpPr>
          <p:cNvPr id="109" name="Google Shape;109;p3"/>
          <p:cNvGrpSpPr/>
          <p:nvPr/>
        </p:nvGrpSpPr>
        <p:grpSpPr>
          <a:xfrm>
            <a:off x="5095750" y="2594663"/>
            <a:ext cx="2191564" cy="2173165"/>
            <a:chOff x="1163487" y="2087789"/>
            <a:chExt cx="2191564" cy="2173165"/>
          </a:xfrm>
        </p:grpSpPr>
        <p:pic>
          <p:nvPicPr>
            <p:cNvPr id="110" name="Google Shape;110;p3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3487" y="2087789"/>
              <a:ext cx="1815019" cy="1815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3"/>
            <p:cNvSpPr/>
            <p:nvPr/>
          </p:nvSpPr>
          <p:spPr>
            <a:xfrm>
              <a:off x="1271978" y="4000654"/>
              <a:ext cx="2083073" cy="2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nl-NL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Projectpartners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3"/>
          <p:cNvGrpSpPr/>
          <p:nvPr/>
        </p:nvGrpSpPr>
        <p:grpSpPr>
          <a:xfrm>
            <a:off x="8986653" y="2514162"/>
            <a:ext cx="2536753" cy="2323308"/>
            <a:chOff x="4907904" y="2045948"/>
            <a:chExt cx="2536753" cy="2323308"/>
          </a:xfrm>
        </p:grpSpPr>
        <p:pic>
          <p:nvPicPr>
            <p:cNvPr id="113" name="Google Shape;113;p3" descr="preencoded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07904" y="2045948"/>
              <a:ext cx="1809895" cy="18098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3"/>
            <p:cNvSpPr/>
            <p:nvPr/>
          </p:nvSpPr>
          <p:spPr>
            <a:xfrm>
              <a:off x="4907904" y="4000727"/>
              <a:ext cx="2536753" cy="368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nl-NL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Andere b</a:t>
              </a:r>
              <a:r>
                <a:rPr lang="nl-NL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elanghebbenden</a:t>
              </a: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838200" y="2477098"/>
            <a:ext cx="2666702" cy="2281303"/>
            <a:chOff x="8543831" y="1957544"/>
            <a:chExt cx="2666702" cy="2281303"/>
          </a:xfrm>
        </p:grpSpPr>
        <p:pic>
          <p:nvPicPr>
            <p:cNvPr id="116" name="Google Shape;116;p3" descr="preencoded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915603" y="1957544"/>
              <a:ext cx="1923157" cy="19231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3"/>
            <p:cNvSpPr/>
            <p:nvPr/>
          </p:nvSpPr>
          <p:spPr>
            <a:xfrm>
              <a:off x="8543831" y="3978547"/>
              <a:ext cx="2666702" cy="2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nl-NL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Leden en andere bewoners Oog in Al en Halve Maan</a:t>
              </a:r>
              <a:endParaRPr sz="16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>
            <a:spLocks noGrp="1"/>
          </p:cNvSpPr>
          <p:nvPr>
            <p:ph type="title"/>
          </p:nvPr>
        </p:nvSpPr>
        <p:spPr>
          <a:xfrm>
            <a:off x="839788" y="104775"/>
            <a:ext cx="113522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nl-NL"/>
              <a:t>Waar kan ik het buurtenergieplan terugvinden?</a:t>
            </a:r>
            <a:endParaRPr/>
          </a:p>
        </p:txBody>
      </p:sp>
      <p:sp>
        <p:nvSpPr>
          <p:cNvPr id="123" name="Google Shape;123;p4"/>
          <p:cNvSpPr txBox="1">
            <a:spLocks noGrp="1"/>
          </p:cNvSpPr>
          <p:nvPr>
            <p:ph type="body" idx="1"/>
          </p:nvPr>
        </p:nvSpPr>
        <p:spPr>
          <a:xfrm>
            <a:off x="694711" y="1554992"/>
            <a:ext cx="10802578" cy="821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nl-NL" b="0" dirty="0"/>
              <a:t>Het buurtenergieplan is openbaar beschikbaar en vrij toegankelijk voor iedereen. U kunt het document eenvoudig vinden via de website van Oog voor Warmte.</a:t>
            </a:r>
            <a:endParaRPr sz="2800" b="0" dirty="0"/>
          </a:p>
        </p:txBody>
      </p:sp>
      <p:sp>
        <p:nvSpPr>
          <p:cNvPr id="124" name="Google Shape;124;p4"/>
          <p:cNvSpPr txBox="1"/>
          <p:nvPr/>
        </p:nvSpPr>
        <p:spPr>
          <a:xfrm>
            <a:off x="1762625" y="4314718"/>
            <a:ext cx="6096000" cy="565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nl-NL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Vragen of opmerkingen?</a:t>
            </a:r>
            <a:endParaRPr sz="2400" dirty="0"/>
          </a:p>
        </p:txBody>
      </p:sp>
      <p:sp>
        <p:nvSpPr>
          <p:cNvPr id="125" name="Google Shape;125;p4" descr="Internet silhouet"/>
          <p:cNvSpPr/>
          <p:nvPr/>
        </p:nvSpPr>
        <p:spPr>
          <a:xfrm>
            <a:off x="1063686" y="3157671"/>
            <a:ext cx="642432" cy="6424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6" name="Google Shape;126;p4"/>
          <p:cNvSpPr txBox="1"/>
          <p:nvPr/>
        </p:nvSpPr>
        <p:spPr>
          <a:xfrm>
            <a:off x="1762625" y="3184550"/>
            <a:ext cx="6096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Website </a:t>
            </a:r>
            <a:endParaRPr sz="24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b="1" i="1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www.oogvoorwarmte.nl/buurtenergieplan</a:t>
            </a:r>
            <a:endParaRPr sz="2400" dirty="0"/>
          </a:p>
        </p:txBody>
      </p:sp>
      <p:sp>
        <p:nvSpPr>
          <p:cNvPr id="127" name="Google Shape;127;p4" descr="E-mail silhouet"/>
          <p:cNvSpPr/>
          <p:nvPr/>
        </p:nvSpPr>
        <p:spPr>
          <a:xfrm>
            <a:off x="1063686" y="4879769"/>
            <a:ext cx="529419" cy="52941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8" name="Google Shape;128;p4"/>
          <p:cNvSpPr txBox="1"/>
          <p:nvPr/>
        </p:nvSpPr>
        <p:spPr>
          <a:xfrm>
            <a:off x="1762625" y="4821314"/>
            <a:ext cx="77353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Heeft u vragen over het plan of het warmtenet? Neem gerust contact op via </a:t>
            </a:r>
            <a:r>
              <a:rPr lang="nl-NL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info@oogvoorwarmte.nl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i="1" dirty="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phic 1" descr="Internet silhouet">
            <a:extLst>
              <a:ext uri="{FF2B5EF4-FFF2-40B4-BE49-F238E27FC236}">
                <a16:creationId xmlns:a16="http://schemas.microsoft.com/office/drawing/2014/main" id="{D08DA4E7-DD27-B267-21A9-C04B3BC351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788" y="3194916"/>
            <a:ext cx="861664" cy="861664"/>
          </a:xfrm>
          <a:prstGeom prst="rect">
            <a:avLst/>
          </a:prstGeom>
        </p:spPr>
      </p:pic>
      <p:pic>
        <p:nvPicPr>
          <p:cNvPr id="3" name="Graphic 2" descr="E-mail silhouet">
            <a:extLst>
              <a:ext uri="{FF2B5EF4-FFF2-40B4-BE49-F238E27FC236}">
                <a16:creationId xmlns:a16="http://schemas.microsoft.com/office/drawing/2014/main" id="{909276FD-7666-9B9E-A5BA-87DC4222B2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788" y="4713646"/>
            <a:ext cx="861663" cy="8616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>
            <a:spLocks noGrp="1"/>
          </p:cNvSpPr>
          <p:nvPr>
            <p:ph type="title"/>
          </p:nvPr>
        </p:nvSpPr>
        <p:spPr>
          <a:xfrm>
            <a:off x="839788" y="14816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nl-NL"/>
              <a:t>Wat staat in het buurtenergieplan?</a:t>
            </a:r>
            <a:endParaRPr/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5253" y="1279506"/>
            <a:ext cx="5590427" cy="5267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>
            <a:spLocks noGrp="1"/>
          </p:cNvSpPr>
          <p:nvPr>
            <p:ph type="title"/>
          </p:nvPr>
        </p:nvSpPr>
        <p:spPr>
          <a:xfrm>
            <a:off x="932745" y="-43449"/>
            <a:ext cx="1211072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nl-NL"/>
              <a:t>Terugblik van Oog voor Warmte </a:t>
            </a:r>
            <a:endParaRPr/>
          </a:p>
        </p:txBody>
      </p:sp>
      <p:sp>
        <p:nvSpPr>
          <p:cNvPr id="141" name="Google Shape;141;p6"/>
          <p:cNvSpPr/>
          <p:nvPr/>
        </p:nvSpPr>
        <p:spPr>
          <a:xfrm>
            <a:off x="0" y="4856480"/>
            <a:ext cx="12192000" cy="2001520"/>
          </a:xfrm>
          <a:prstGeom prst="rect">
            <a:avLst/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Middentemperatuur</a:t>
            </a:r>
            <a:r>
              <a:rPr lang="nl-NL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(MT) warmtenet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2" name="Google Shape;142;p6"/>
          <p:cNvCxnSpPr/>
          <p:nvPr/>
        </p:nvCxnSpPr>
        <p:spPr>
          <a:xfrm>
            <a:off x="5730240" y="2407920"/>
            <a:ext cx="0" cy="594631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triangle" w="med" len="med"/>
          </a:ln>
        </p:spPr>
      </p:cxnSp>
      <p:sp>
        <p:nvSpPr>
          <p:cNvPr id="143" name="Google Shape;143;p6"/>
          <p:cNvSpPr/>
          <p:nvPr/>
        </p:nvSpPr>
        <p:spPr>
          <a:xfrm>
            <a:off x="3346813" y="1418528"/>
            <a:ext cx="2502076" cy="8737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Behoefte bewoners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8845185" y="1418528"/>
            <a:ext cx="2502076" cy="8737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Technische studies</a:t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6095999" y="1402470"/>
            <a:ext cx="2502076" cy="8737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Behoefte partners</a:t>
            </a:r>
            <a:endParaRPr/>
          </a:p>
        </p:txBody>
      </p:sp>
      <p:cxnSp>
        <p:nvCxnSpPr>
          <p:cNvPr id="146" name="Google Shape;146;p6"/>
          <p:cNvCxnSpPr/>
          <p:nvPr/>
        </p:nvCxnSpPr>
        <p:spPr>
          <a:xfrm flipH="1">
            <a:off x="6471920" y="2396586"/>
            <a:ext cx="2214880" cy="580718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147" name="Google Shape;147;p6"/>
          <p:cNvCxnSpPr/>
          <p:nvPr/>
        </p:nvCxnSpPr>
        <p:spPr>
          <a:xfrm>
            <a:off x="3099703" y="2396587"/>
            <a:ext cx="2383979" cy="605964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triangle" w="med" len="med"/>
          </a:ln>
        </p:spPr>
      </p:cxnSp>
      <p:pic>
        <p:nvPicPr>
          <p:cNvPr id="148" name="Google Shape;148;p6" descr="Trechter - Gratis vector clipart afbeeldingen op creazilla.c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7233" y="3002551"/>
            <a:ext cx="2277533" cy="225974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/>
          <p:nvPr/>
        </p:nvSpPr>
        <p:spPr>
          <a:xfrm>
            <a:off x="597627" y="1439865"/>
            <a:ext cx="2502076" cy="8737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Kenmerken van de buurt</a:t>
            </a:r>
            <a:endParaRPr dirty="0"/>
          </a:p>
        </p:txBody>
      </p:sp>
      <p:cxnSp>
        <p:nvCxnSpPr>
          <p:cNvPr id="150" name="Google Shape;150;p6"/>
          <p:cNvCxnSpPr/>
          <p:nvPr/>
        </p:nvCxnSpPr>
        <p:spPr>
          <a:xfrm>
            <a:off x="6299200" y="2382673"/>
            <a:ext cx="0" cy="594631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>
            <a:spLocks noGrp="1"/>
          </p:cNvSpPr>
          <p:nvPr>
            <p:ph type="title"/>
          </p:nvPr>
        </p:nvSpPr>
        <p:spPr>
          <a:xfrm>
            <a:off x="745435" y="139149"/>
            <a:ext cx="10609953" cy="116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venir"/>
              <a:buNone/>
            </a:pPr>
            <a:r>
              <a:rPr lang="nl-NL" sz="4800" i="1">
                <a:solidFill>
                  <a:srgbClr val="FFFFFF"/>
                </a:solidFill>
              </a:rPr>
              <a:t>Wat is er in de tussentijd gebeurd?</a:t>
            </a:r>
            <a:endParaRPr/>
          </a:p>
        </p:txBody>
      </p:sp>
      <p:sp>
        <p:nvSpPr>
          <p:cNvPr id="157" name="Google Shape;157;p7"/>
          <p:cNvSpPr txBox="1"/>
          <p:nvPr/>
        </p:nvSpPr>
        <p:spPr>
          <a:xfrm>
            <a:off x="745435" y="1500000"/>
            <a:ext cx="10700000" cy="5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Tussen september en juni: vier concrete stappen</a:t>
            </a:r>
            <a:endParaRPr sz="1600" dirty="0"/>
          </a:p>
        </p:txBody>
      </p:sp>
      <p:sp>
        <p:nvSpPr>
          <p:cNvPr id="158" name="Google Shape;158;p7"/>
          <p:cNvSpPr/>
          <p:nvPr/>
        </p:nvSpPr>
        <p:spPr>
          <a:xfrm>
            <a:off x="1026160" y="2346960"/>
            <a:ext cx="5069840" cy="1686560"/>
          </a:xfrm>
          <a:prstGeom prst="roundRect">
            <a:avLst>
              <a:gd name="adj" fmla="val 16667"/>
            </a:avLst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Technisch onderzoek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6285548" y="2346960"/>
            <a:ext cx="5069840" cy="1686560"/>
          </a:xfrm>
          <a:prstGeom prst="roundRect">
            <a:avLst>
              <a:gd name="adj" fmla="val 16667"/>
            </a:avLst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Financieel plan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1026160" y="4236720"/>
            <a:ext cx="5069840" cy="1686560"/>
          </a:xfrm>
          <a:prstGeom prst="roundRect">
            <a:avLst>
              <a:gd name="adj" fmla="val 16667"/>
            </a:avLst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Governanceplan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6285548" y="4236720"/>
            <a:ext cx="5069840" cy="1686560"/>
          </a:xfrm>
          <a:prstGeom prst="roundRect">
            <a:avLst>
              <a:gd name="adj" fmla="val 16667"/>
            </a:avLst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Communicatie- en participatieplan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"/>
          <p:cNvSpPr txBox="1">
            <a:spLocks noGrp="1"/>
          </p:cNvSpPr>
          <p:nvPr>
            <p:ph type="title"/>
          </p:nvPr>
        </p:nvSpPr>
        <p:spPr>
          <a:xfrm>
            <a:off x="745435" y="139149"/>
            <a:ext cx="10609953" cy="116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venir"/>
              <a:buNone/>
            </a:pPr>
            <a:r>
              <a:rPr lang="nl-NL" sz="4400" i="1" dirty="0">
                <a:solidFill>
                  <a:srgbClr val="FFFFFF"/>
                </a:solidFill>
              </a:rPr>
              <a:t>Technisch onderzoek</a:t>
            </a:r>
            <a:endParaRPr dirty="0"/>
          </a:p>
        </p:txBody>
      </p:sp>
      <p:sp>
        <p:nvSpPr>
          <p:cNvPr id="167" name="Google Shape;167;p8"/>
          <p:cNvSpPr txBox="1"/>
          <p:nvPr/>
        </p:nvSpPr>
        <p:spPr>
          <a:xfrm>
            <a:off x="745434" y="1377974"/>
            <a:ext cx="107000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PlanEnergi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berekende 4 MT-scenario’s op vier criteria: kosten, duurzaamheid, ruimtelijke inpassing en woningaanpassing.</a:t>
            </a:r>
            <a:endParaRPr sz="2400" dirty="0"/>
          </a:p>
        </p:txBody>
      </p:sp>
      <p:sp>
        <p:nvSpPr>
          <p:cNvPr id="168" name="Google Shape;168;p8"/>
          <p:cNvSpPr/>
          <p:nvPr/>
        </p:nvSpPr>
        <p:spPr>
          <a:xfrm>
            <a:off x="745434" y="2710026"/>
            <a:ext cx="6813606" cy="580000"/>
          </a:xfrm>
          <a:prstGeom prst="roundRect">
            <a:avLst>
              <a:gd name="adj" fmla="val 15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2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S1  </a:t>
            </a:r>
            <a:r>
              <a:rPr lang="nl-NL" sz="15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Hybride middentemperatuur (70/40°C) met WKO’s  </a:t>
            </a:r>
            <a:endParaRPr/>
          </a:p>
        </p:txBody>
      </p:sp>
      <p:sp>
        <p:nvSpPr>
          <p:cNvPr id="169" name="Google Shape;169;p8"/>
          <p:cNvSpPr/>
          <p:nvPr/>
        </p:nvSpPr>
        <p:spPr>
          <a:xfrm>
            <a:off x="745434" y="3330026"/>
            <a:ext cx="6813606" cy="580000"/>
          </a:xfrm>
          <a:prstGeom prst="roundRect">
            <a:avLst>
              <a:gd name="adj" fmla="val 15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2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73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S2  </a:t>
            </a:r>
            <a:r>
              <a:rPr lang="nl-NL" sz="148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All-electric middentemperatuur (70/40°C) – zonder gasketel voor piekvraag</a:t>
            </a: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745434" y="3950026"/>
            <a:ext cx="6813606" cy="580000"/>
          </a:xfrm>
          <a:prstGeom prst="roundRect">
            <a:avLst>
              <a:gd name="adj" fmla="val 15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2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S3a  </a:t>
            </a:r>
            <a:r>
              <a:rPr lang="nl-NL" sz="15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Lage middentemperatuur (55/40°C) + booster-warmtepomp</a:t>
            </a:r>
            <a:endParaRPr/>
          </a:p>
        </p:txBody>
      </p:sp>
      <p:sp>
        <p:nvSpPr>
          <p:cNvPr id="171" name="Google Shape;171;p8"/>
          <p:cNvSpPr/>
          <p:nvPr/>
        </p:nvSpPr>
        <p:spPr>
          <a:xfrm>
            <a:off x="745434" y="4570026"/>
            <a:ext cx="6813606" cy="580000"/>
          </a:xfrm>
          <a:prstGeom prst="roundRect">
            <a:avLst>
              <a:gd name="adj" fmla="val 15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2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S3b  </a:t>
            </a:r>
            <a:r>
              <a:rPr lang="nl-NL" sz="15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Lage </a:t>
            </a:r>
            <a:r>
              <a:rPr lang="nl-NL" sz="1500" dirty="0" err="1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middentemperatuur</a:t>
            </a:r>
            <a:r>
              <a:rPr lang="nl-NL" sz="15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 (55/40°C) + elektrische boiler</a:t>
            </a:r>
            <a:endParaRPr dirty="0"/>
          </a:p>
        </p:txBody>
      </p:sp>
      <p:sp>
        <p:nvSpPr>
          <p:cNvPr id="172" name="Google Shape;172;p8"/>
          <p:cNvSpPr/>
          <p:nvPr/>
        </p:nvSpPr>
        <p:spPr>
          <a:xfrm>
            <a:off x="745434" y="5190026"/>
            <a:ext cx="6813606" cy="580000"/>
          </a:xfrm>
          <a:prstGeom prst="roundRect">
            <a:avLst>
              <a:gd name="adj" fmla="val 15000"/>
            </a:avLst>
          </a:prstGeom>
          <a:solidFill>
            <a:srgbClr val="2D7DB4"/>
          </a:solidFill>
          <a:ln w="15875" cap="flat" cmpd="sng">
            <a:solidFill>
              <a:srgbClr val="4A90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2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7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S4  </a:t>
            </a:r>
            <a:r>
              <a:rPr lang="nl-NL" sz="148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Hybride middentemperatuur </a:t>
            </a:r>
            <a:r>
              <a:rPr lang="nl-NL" sz="1480">
                <a:solidFill>
                  <a:srgbClr val="E8F5FF"/>
                </a:solidFill>
                <a:latin typeface="Calibri"/>
                <a:ea typeface="Calibri"/>
                <a:cs typeface="Calibri"/>
                <a:sym typeface="Calibri"/>
              </a:rPr>
              <a:t>(70/40°C)  - Lage lozingstemperatuur zonder WKO</a:t>
            </a:r>
            <a:endParaRPr/>
          </a:p>
        </p:txBody>
      </p:sp>
      <p:sp>
        <p:nvSpPr>
          <p:cNvPr id="173" name="Google Shape;173;p8"/>
          <p:cNvSpPr/>
          <p:nvPr/>
        </p:nvSpPr>
        <p:spPr>
          <a:xfrm>
            <a:off x="7801040" y="2297974"/>
            <a:ext cx="4390960" cy="4100000"/>
          </a:xfrm>
          <a:prstGeom prst="roundRect">
            <a:avLst>
              <a:gd name="adj" fmla="val 20000"/>
            </a:avLst>
          </a:prstGeom>
          <a:solidFill>
            <a:srgbClr val="E8F2FA"/>
          </a:solidFill>
          <a:ln w="19050" cap="flat" cmpd="sng">
            <a:solidFill>
              <a:srgbClr val="0B3D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200000" rIns="160000" bIns="120000" anchor="t" anchorCtr="0">
            <a:norm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⭐ Voorkeursscenario: S4</a:t>
            </a:r>
            <a:endParaRPr/>
          </a:p>
          <a:p>
            <a:pPr marL="0" marR="0" lvl="0" indent="0" algn="l" rtl="0">
              <a:lnSpc>
                <a:spcPct val="7777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S4 combineert lage investeringskosten, lagere gebruikerskosten, eenvoudigste opzet en laagste CO₂-uitstoot.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 b="1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↺ Terugvaloptie: S1</a:t>
            </a:r>
            <a:endParaRPr/>
          </a:p>
          <a:p>
            <a:pPr marL="0" marR="0" lvl="0" indent="0" algn="l" rtl="0">
              <a:lnSpc>
                <a:spcPct val="7777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555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Als S4 niet haalbaar blijkt (vergunningstraject / lozingstemperatuur).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 txBox="1">
            <a:spLocks noGrp="1"/>
          </p:cNvSpPr>
          <p:nvPr>
            <p:ph type="title"/>
          </p:nvPr>
        </p:nvSpPr>
        <p:spPr>
          <a:xfrm>
            <a:off x="745435" y="139149"/>
            <a:ext cx="10609953" cy="116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venir"/>
              <a:buNone/>
            </a:pPr>
            <a:r>
              <a:rPr lang="nl-NL" sz="4400" i="1" dirty="0">
                <a:solidFill>
                  <a:srgbClr val="FFFFFF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Financieel plan</a:t>
            </a:r>
            <a:endParaRPr dirty="0"/>
          </a:p>
        </p:txBody>
      </p:sp>
      <p:sp>
        <p:nvSpPr>
          <p:cNvPr id="179" name="Google Shape;179;p9"/>
          <p:cNvSpPr txBox="1"/>
          <p:nvPr/>
        </p:nvSpPr>
        <p:spPr>
          <a:xfrm>
            <a:off x="745435" y="5950000"/>
            <a:ext cx="107000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i="1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→ We werken dit verder uit in de ontwikkelfase.</a:t>
            </a:r>
            <a:endParaRPr dirty="0"/>
          </a:p>
        </p:txBody>
      </p:sp>
      <p:pic>
        <p:nvPicPr>
          <p:cNvPr id="180" name="Google Shape;18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74588" y="1750544"/>
            <a:ext cx="4117412" cy="496830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 txBox="1"/>
          <p:nvPr/>
        </p:nvSpPr>
        <p:spPr>
          <a:xfrm>
            <a:off x="745435" y="1971714"/>
            <a:ext cx="6096000" cy="1045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Doel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Opstellen van een eerste strategie voor de invulling van de financieringsbehoefte</a:t>
            </a:r>
            <a:r>
              <a:rPr lang="nl-NL" sz="14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82" name="Google Shape;182;p9"/>
          <p:cNvSpPr/>
          <p:nvPr/>
        </p:nvSpPr>
        <p:spPr>
          <a:xfrm>
            <a:off x="781126" y="3418841"/>
            <a:ext cx="2472372" cy="1010533"/>
          </a:xfrm>
          <a:prstGeom prst="roundRect">
            <a:avLst>
              <a:gd name="adj" fmla="val 16667"/>
            </a:avLst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Eigen vermogen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3443715" y="3429000"/>
            <a:ext cx="2472372" cy="1010533"/>
          </a:xfrm>
          <a:prstGeom prst="roundRect">
            <a:avLst>
              <a:gd name="adj" fmla="val 16667"/>
            </a:avLst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Vreemd vermogen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2621195" y="4650543"/>
            <a:ext cx="4117411" cy="1010533"/>
          </a:xfrm>
          <a:prstGeom prst="roundRect">
            <a:avLst>
              <a:gd name="adj" fmla="val 16667"/>
            </a:avLst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Overheidsgarantie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6050411" y="3418840"/>
            <a:ext cx="2456108" cy="1010533"/>
          </a:xfrm>
          <a:prstGeom prst="roundRect">
            <a:avLst>
              <a:gd name="adj" fmla="val 16667"/>
            </a:avLst>
          </a:prstGeom>
          <a:solidFill>
            <a:srgbClr val="D6E8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Subsidie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"/>
          <p:cNvSpPr txBox="1">
            <a:spLocks noGrp="1"/>
          </p:cNvSpPr>
          <p:nvPr>
            <p:ph type="title"/>
          </p:nvPr>
        </p:nvSpPr>
        <p:spPr>
          <a:xfrm>
            <a:off x="745435" y="139149"/>
            <a:ext cx="10609953" cy="116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venir"/>
              <a:buNone/>
            </a:pPr>
            <a:r>
              <a:rPr lang="nl-NL" sz="4400" i="1" dirty="0" err="1">
                <a:solidFill>
                  <a:srgbClr val="FFFFFF"/>
                </a:solidFill>
              </a:rPr>
              <a:t>Governanceplan</a:t>
            </a:r>
            <a:endParaRPr dirty="0"/>
          </a:p>
        </p:txBody>
      </p:sp>
      <p:sp>
        <p:nvSpPr>
          <p:cNvPr id="191" name="Google Shape;191;p10"/>
          <p:cNvSpPr txBox="1"/>
          <p:nvPr/>
        </p:nvSpPr>
        <p:spPr>
          <a:xfrm>
            <a:off x="745435" y="1500000"/>
            <a:ext cx="107000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de volgende fase richt Oog voor Warmte als warmtegemeenschap een warmtebedrijf op. Oog voor Warmte bepaalt haar rol en regie.</a:t>
            </a:r>
            <a:endParaRPr sz="2400" dirty="0"/>
          </a:p>
        </p:txBody>
      </p:sp>
      <p:sp>
        <p:nvSpPr>
          <p:cNvPr id="192" name="Google Shape;192;p10"/>
          <p:cNvSpPr/>
          <p:nvPr/>
        </p:nvSpPr>
        <p:spPr>
          <a:xfrm>
            <a:off x="740870" y="2670000"/>
            <a:ext cx="10700000" cy="280000"/>
          </a:xfrm>
          <a:prstGeom prst="rect">
            <a:avLst/>
          </a:prstGeom>
          <a:gradFill>
            <a:gsLst>
              <a:gs pos="0">
                <a:srgbClr val="D6E8F5"/>
              </a:gs>
              <a:gs pos="100000">
                <a:srgbClr val="0B3D9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 txBox="1"/>
          <p:nvPr/>
        </p:nvSpPr>
        <p:spPr>
          <a:xfrm>
            <a:off x="740869" y="2990000"/>
            <a:ext cx="3867205" cy="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← Volledig uitbesteed</a:t>
            </a:r>
            <a:endParaRPr dirty="0"/>
          </a:p>
        </p:txBody>
      </p:sp>
      <p:sp>
        <p:nvSpPr>
          <p:cNvPr id="194" name="Google Shape;194;p10"/>
          <p:cNvSpPr txBox="1"/>
          <p:nvPr/>
        </p:nvSpPr>
        <p:spPr>
          <a:xfrm>
            <a:off x="8445435" y="2990000"/>
            <a:ext cx="3000000" cy="5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Volledig zelf doen →</a:t>
            </a:r>
            <a:endParaRPr dirty="0"/>
          </a:p>
        </p:txBody>
      </p:sp>
      <p:sp>
        <p:nvSpPr>
          <p:cNvPr id="195" name="Google Shape;195;p10"/>
          <p:cNvSpPr/>
          <p:nvPr/>
        </p:nvSpPr>
        <p:spPr>
          <a:xfrm>
            <a:off x="745435" y="3500000"/>
            <a:ext cx="10700000" cy="780000"/>
          </a:xfrm>
          <a:prstGeom prst="roundRect">
            <a:avLst>
              <a:gd name="adj" fmla="val 15000"/>
            </a:avLst>
          </a:prstGeom>
          <a:solidFill>
            <a:srgbClr val="E8F2FA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6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Zeggenschap  </a:t>
            </a:r>
            <a:r>
              <a:rPr lang="nl-NL" sz="15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Waar willen we regie en zeggenschap over houden?</a:t>
            </a:r>
            <a:endParaRPr dirty="0"/>
          </a:p>
        </p:txBody>
      </p:sp>
      <p:sp>
        <p:nvSpPr>
          <p:cNvPr id="196" name="Google Shape;196;p10"/>
          <p:cNvSpPr/>
          <p:nvPr/>
        </p:nvSpPr>
        <p:spPr>
          <a:xfrm>
            <a:off x="745435" y="4380000"/>
            <a:ext cx="10700000" cy="780000"/>
          </a:xfrm>
          <a:prstGeom prst="roundRect">
            <a:avLst>
              <a:gd name="adj" fmla="val 15000"/>
            </a:avLst>
          </a:prstGeom>
          <a:solidFill>
            <a:srgbClr val="F0F7FF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6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Financierbaarheid  </a:t>
            </a:r>
            <a:r>
              <a:rPr lang="nl-NL" sz="15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Kunnen we </a:t>
            </a:r>
            <a:r>
              <a:rPr lang="nl-NL" sz="15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zelf </a:t>
            </a:r>
            <a:r>
              <a:rPr lang="nl-NL" sz="15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de financiering </a:t>
            </a:r>
            <a:r>
              <a:rPr lang="nl-NL" sz="15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regelen?</a:t>
            </a:r>
            <a:endParaRPr dirty="0"/>
          </a:p>
        </p:txBody>
      </p:sp>
      <p:sp>
        <p:nvSpPr>
          <p:cNvPr id="197" name="Google Shape;197;p10"/>
          <p:cNvSpPr/>
          <p:nvPr/>
        </p:nvSpPr>
        <p:spPr>
          <a:xfrm>
            <a:off x="745435" y="5260000"/>
            <a:ext cx="10700000" cy="780000"/>
          </a:xfrm>
          <a:prstGeom prst="roundRect">
            <a:avLst>
              <a:gd name="adj" fmla="val 15000"/>
            </a:avLst>
          </a:prstGeom>
          <a:solidFill>
            <a:srgbClr val="E8F2FA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6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Risicobereidheid  </a:t>
            </a:r>
            <a:r>
              <a:rPr lang="nl-NL" sz="15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Waar wil je verantwoordelijkheid voor hebben? Welke onzekerheden wil je dragen?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>
            <a:spLocks noGrp="1"/>
          </p:cNvSpPr>
          <p:nvPr>
            <p:ph type="title"/>
          </p:nvPr>
        </p:nvSpPr>
        <p:spPr>
          <a:xfrm>
            <a:off x="745435" y="139149"/>
            <a:ext cx="10609953" cy="116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venir"/>
              <a:buNone/>
            </a:pPr>
            <a:r>
              <a:rPr lang="nl-NL" sz="4400" i="1" dirty="0">
                <a:solidFill>
                  <a:srgbClr val="FFFFFF"/>
                </a:solidFill>
              </a:rPr>
              <a:t>Communicatie- en participatieplan</a:t>
            </a:r>
            <a:endParaRPr dirty="0"/>
          </a:p>
        </p:txBody>
      </p:sp>
      <p:sp>
        <p:nvSpPr>
          <p:cNvPr id="203" name="Google Shape;203;p11"/>
          <p:cNvSpPr txBox="1"/>
          <p:nvPr/>
        </p:nvSpPr>
        <p:spPr>
          <a:xfrm>
            <a:off x="572715" y="1609263"/>
            <a:ext cx="107000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Uitgangspunten voor externe communicatie &amp; participatie + concrete activiteiten 2026–2027.</a:t>
            </a:r>
            <a:endParaRPr sz="2400" dirty="0"/>
          </a:p>
        </p:txBody>
      </p:sp>
      <p:sp>
        <p:nvSpPr>
          <p:cNvPr id="204" name="Google Shape;204;p11"/>
          <p:cNvSpPr/>
          <p:nvPr/>
        </p:nvSpPr>
        <p:spPr>
          <a:xfrm>
            <a:off x="572715" y="2746021"/>
            <a:ext cx="5100000" cy="742954"/>
          </a:xfrm>
          <a:prstGeom prst="roundRect">
            <a:avLst>
              <a:gd name="adj" fmla="val 15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160000" rIns="160000" bIns="45700" anchor="t" anchorCtr="0">
            <a:normAutofit/>
          </a:bodyPr>
          <a:lstStyle/>
          <a:p>
            <a:pPr marL="0" marR="0" lvl="0" indent="0" algn="l" rtl="0">
              <a:lnSpc>
                <a:spcPct val="945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8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Organisatie versterken</a:t>
            </a:r>
            <a:endParaRPr dirty="0"/>
          </a:p>
          <a:p>
            <a:pPr marL="0" marR="0" lvl="0" indent="0" algn="l" rtl="0">
              <a:lnSpc>
                <a:spcPct val="1121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49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Werven volgers, leden en warmlopers &amp; professionaliseren organisatie.</a:t>
            </a:r>
            <a:endParaRPr dirty="0"/>
          </a:p>
        </p:txBody>
      </p:sp>
      <p:sp>
        <p:nvSpPr>
          <p:cNvPr id="205" name="Google Shape;205;p11"/>
          <p:cNvSpPr/>
          <p:nvPr/>
        </p:nvSpPr>
        <p:spPr>
          <a:xfrm>
            <a:off x="572715" y="3716501"/>
            <a:ext cx="5100000" cy="805974"/>
          </a:xfrm>
          <a:prstGeom prst="roundRect">
            <a:avLst>
              <a:gd name="adj" fmla="val 15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160000" rIns="160000" bIns="45700" anchor="t" anchorCtr="0">
            <a:normAutofit/>
          </a:bodyPr>
          <a:lstStyle/>
          <a:p>
            <a:pPr marL="0" marR="0" lvl="0" indent="0" algn="l" rtl="0">
              <a:lnSpc>
                <a:spcPct val="945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8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Verduurzamen woningen</a:t>
            </a:r>
            <a:endParaRPr/>
          </a:p>
          <a:p>
            <a:pPr marL="0" marR="0" lvl="0" indent="0" algn="l" rtl="0">
              <a:lnSpc>
                <a:spcPct val="1121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49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Ondersteunen van bewoners bij het verduurzamen van hun woning.</a:t>
            </a:r>
            <a:endParaRPr/>
          </a:p>
        </p:txBody>
      </p:sp>
      <p:sp>
        <p:nvSpPr>
          <p:cNvPr id="206" name="Google Shape;206;p11"/>
          <p:cNvSpPr/>
          <p:nvPr/>
        </p:nvSpPr>
        <p:spPr>
          <a:xfrm>
            <a:off x="572715" y="4750001"/>
            <a:ext cx="5100000" cy="805974"/>
          </a:xfrm>
          <a:prstGeom prst="roundRect">
            <a:avLst>
              <a:gd name="adj" fmla="val 15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160000" rIns="160000" bIns="45700" anchor="t" anchorCtr="0">
            <a:norm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Doorlopende communicatie</a:t>
            </a:r>
            <a:endParaRPr dirty="0"/>
          </a:p>
          <a:p>
            <a:pPr marL="0" marR="0" lvl="0" indent="0" algn="l" rtl="0">
              <a:lnSpc>
                <a:spcPct val="1037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5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O.a. website, nieuwsbrief, buurtkrant en appgroepen</a:t>
            </a:r>
            <a:endParaRPr dirty="0"/>
          </a:p>
        </p:txBody>
      </p:sp>
      <p:sp>
        <p:nvSpPr>
          <p:cNvPr id="207" name="Google Shape;207;p11"/>
          <p:cNvSpPr/>
          <p:nvPr/>
        </p:nvSpPr>
        <p:spPr>
          <a:xfrm>
            <a:off x="5989040" y="2746021"/>
            <a:ext cx="5900000" cy="742954"/>
          </a:xfrm>
          <a:prstGeom prst="roundRect">
            <a:avLst>
              <a:gd name="adj" fmla="val 15000"/>
            </a:avLst>
          </a:prstGeom>
          <a:solidFill>
            <a:srgbClr val="E8F2FA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160000" rIns="160000" bIns="45700" anchor="t" anchorCtr="0">
            <a:norm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Bewoners Oog in Al &amp; Halve Maan betrekken</a:t>
            </a:r>
            <a:endParaRPr dirty="0"/>
          </a:p>
          <a:p>
            <a:pPr marL="0" marR="0" lvl="0" indent="0" algn="l" rtl="0">
              <a:lnSpc>
                <a:spcPct val="1037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5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Bouwen aan vertrouwen </a:t>
            </a:r>
            <a:r>
              <a:rPr lang="nl-NL" sz="135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door middel van</a:t>
            </a:r>
            <a:r>
              <a:rPr lang="nl-NL" sz="135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 bekendheid en zichtbaarheid</a:t>
            </a:r>
            <a:endParaRPr dirty="0"/>
          </a:p>
        </p:txBody>
      </p:sp>
      <p:sp>
        <p:nvSpPr>
          <p:cNvPr id="208" name="Google Shape;208;p11"/>
          <p:cNvSpPr/>
          <p:nvPr/>
        </p:nvSpPr>
        <p:spPr>
          <a:xfrm>
            <a:off x="5989040" y="3716501"/>
            <a:ext cx="5900000" cy="805974"/>
          </a:xfrm>
          <a:prstGeom prst="roundRect">
            <a:avLst>
              <a:gd name="adj" fmla="val 15000"/>
            </a:avLst>
          </a:prstGeom>
          <a:solidFill>
            <a:srgbClr val="E8F2FA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160000" rIns="160000" bIns="45700" anchor="t" anchorCtr="0">
            <a:norm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Locatie buurtwarmtestation</a:t>
            </a:r>
            <a:endParaRPr/>
          </a:p>
          <a:p>
            <a:pPr marL="0" marR="0" lvl="0" indent="0" algn="l" rtl="0">
              <a:lnSpc>
                <a:spcPct val="1037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5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Participatietraject; gemeente neemt het voortouw.</a:t>
            </a:r>
            <a:endParaRPr/>
          </a:p>
        </p:txBody>
      </p:sp>
      <p:sp>
        <p:nvSpPr>
          <p:cNvPr id="209" name="Google Shape;209;p11"/>
          <p:cNvSpPr/>
          <p:nvPr/>
        </p:nvSpPr>
        <p:spPr>
          <a:xfrm>
            <a:off x="5989040" y="4750001"/>
            <a:ext cx="5900000" cy="805974"/>
          </a:xfrm>
          <a:prstGeom prst="roundRect">
            <a:avLst>
              <a:gd name="adj" fmla="val 15000"/>
            </a:avLst>
          </a:prstGeom>
          <a:solidFill>
            <a:srgbClr val="E8F2FA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160000" rIns="160000" bIns="45700" anchor="t" anchorCtr="0">
            <a:norm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Campagne startcontracten</a:t>
            </a:r>
            <a:endParaRPr/>
          </a:p>
          <a:p>
            <a:pPr marL="0" marR="0" lvl="0" indent="0" algn="l" rtl="0">
              <a:lnSpc>
                <a:spcPct val="1037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5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Voorbereiding op het werven van eerste aansluitingen.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"/>
          <p:cNvSpPr txBox="1">
            <a:spLocks noGrp="1"/>
          </p:cNvSpPr>
          <p:nvPr>
            <p:ph type="title"/>
          </p:nvPr>
        </p:nvSpPr>
        <p:spPr>
          <a:xfrm>
            <a:off x="745435" y="139149"/>
            <a:ext cx="10609953" cy="116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venir"/>
              <a:buNone/>
            </a:pPr>
            <a:r>
              <a:rPr lang="nl-NL" sz="4400" i="1" dirty="0">
                <a:solidFill>
                  <a:srgbClr val="FFFFFF"/>
                </a:solidFill>
              </a:rPr>
              <a:t>Vervolg</a:t>
            </a:r>
            <a:endParaRPr dirty="0"/>
          </a:p>
        </p:txBody>
      </p:sp>
      <p:sp>
        <p:nvSpPr>
          <p:cNvPr id="216" name="Google Shape;216;p12"/>
          <p:cNvSpPr txBox="1"/>
          <p:nvPr/>
        </p:nvSpPr>
        <p:spPr>
          <a:xfrm>
            <a:off x="815544" y="1282054"/>
            <a:ext cx="107000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 is samen met de gemeente een Plan van Aanpak gemaakt voor de ontwikkelfase. Belangrijke activiteiten die eraan komen zijn onder andere:</a:t>
            </a:r>
            <a:endParaRPr sz="2400" dirty="0"/>
          </a:p>
        </p:txBody>
      </p:sp>
      <p:sp>
        <p:nvSpPr>
          <p:cNvPr id="217" name="Google Shape;217;p12"/>
          <p:cNvSpPr/>
          <p:nvPr/>
        </p:nvSpPr>
        <p:spPr>
          <a:xfrm>
            <a:off x="815544" y="3208314"/>
            <a:ext cx="749889" cy="679524"/>
          </a:xfrm>
          <a:prstGeom prst="ellipse">
            <a:avLst/>
          </a:prstGeom>
          <a:solidFill>
            <a:srgbClr val="1F72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1816598" y="3208314"/>
            <a:ext cx="8025422" cy="679524"/>
          </a:xfrm>
          <a:prstGeom prst="roundRect">
            <a:avLst>
              <a:gd name="adj" fmla="val 10000"/>
            </a:avLst>
          </a:prstGeom>
          <a:solidFill>
            <a:srgbClr val="E8F2FA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6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Voorlopig ontwerp </a:t>
            </a:r>
            <a:r>
              <a:rPr lang="nl-NL" sz="145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Technisch ontwerp van het warmtenet op basis van voorkeursscenario S4.</a:t>
            </a:r>
            <a:endParaRPr/>
          </a:p>
        </p:txBody>
      </p:sp>
      <p:sp>
        <p:nvSpPr>
          <p:cNvPr id="219" name="Google Shape;219;p12"/>
          <p:cNvSpPr/>
          <p:nvPr/>
        </p:nvSpPr>
        <p:spPr>
          <a:xfrm>
            <a:off x="815544" y="4052368"/>
            <a:ext cx="749889" cy="679524"/>
          </a:xfrm>
          <a:prstGeom prst="ellipse">
            <a:avLst/>
          </a:prstGeom>
          <a:solidFill>
            <a:srgbClr val="1F72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2"/>
          <p:cNvSpPr/>
          <p:nvPr/>
        </p:nvSpPr>
        <p:spPr>
          <a:xfrm>
            <a:off x="1816598" y="4052368"/>
            <a:ext cx="8025422" cy="679524"/>
          </a:xfrm>
          <a:prstGeom prst="roundRect">
            <a:avLst>
              <a:gd name="adj" fmla="val 10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6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Businesscase &amp; Financiën </a:t>
            </a:r>
            <a:r>
              <a:rPr lang="nl-NL" sz="145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Verdere uitwerking financiële haalbaarheid en investeringsplan.</a:t>
            </a:r>
            <a:endParaRPr/>
          </a:p>
        </p:txBody>
      </p:sp>
      <p:sp>
        <p:nvSpPr>
          <p:cNvPr id="221" name="Google Shape;221;p12"/>
          <p:cNvSpPr/>
          <p:nvPr/>
        </p:nvSpPr>
        <p:spPr>
          <a:xfrm>
            <a:off x="815545" y="4896422"/>
            <a:ext cx="749889" cy="679524"/>
          </a:xfrm>
          <a:prstGeom prst="ellipse">
            <a:avLst/>
          </a:prstGeom>
          <a:solidFill>
            <a:srgbClr val="1F72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1816598" y="4896422"/>
            <a:ext cx="8025422" cy="679524"/>
          </a:xfrm>
          <a:prstGeom prst="roundRect">
            <a:avLst>
              <a:gd name="adj" fmla="val 10000"/>
            </a:avLst>
          </a:prstGeom>
          <a:solidFill>
            <a:srgbClr val="E8F2FA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6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Campagne startcontracten  </a:t>
            </a:r>
            <a:r>
              <a:rPr lang="nl-NL" sz="145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(voorbereiding) werven toekomstige klanten..</a:t>
            </a:r>
            <a:endParaRPr dirty="0"/>
          </a:p>
        </p:txBody>
      </p:sp>
      <p:sp>
        <p:nvSpPr>
          <p:cNvPr id="223" name="Google Shape;223;p12"/>
          <p:cNvSpPr/>
          <p:nvPr/>
        </p:nvSpPr>
        <p:spPr>
          <a:xfrm>
            <a:off x="815545" y="5740476"/>
            <a:ext cx="749889" cy="679524"/>
          </a:xfrm>
          <a:prstGeom prst="ellipse">
            <a:avLst/>
          </a:prstGeom>
          <a:solidFill>
            <a:srgbClr val="1F72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1816598" y="5740476"/>
            <a:ext cx="8025422" cy="679524"/>
          </a:xfrm>
          <a:prstGeom prst="roundRect">
            <a:avLst>
              <a:gd name="adj" fmla="val 10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6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Oprichting warmtebedrijf  </a:t>
            </a:r>
            <a:r>
              <a:rPr lang="nl-NL" sz="145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Formaliseren van de governance en globaal kavelplan.</a:t>
            </a:r>
            <a:endParaRPr/>
          </a:p>
        </p:txBody>
      </p:sp>
      <p:sp>
        <p:nvSpPr>
          <p:cNvPr id="225" name="Google Shape;225;p12"/>
          <p:cNvSpPr/>
          <p:nvPr/>
        </p:nvSpPr>
        <p:spPr>
          <a:xfrm>
            <a:off x="815544" y="2364260"/>
            <a:ext cx="749889" cy="679524"/>
          </a:xfrm>
          <a:prstGeom prst="ellipse">
            <a:avLst/>
          </a:prstGeom>
          <a:solidFill>
            <a:srgbClr val="1F72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/>
          <p:nvPr/>
        </p:nvSpPr>
        <p:spPr>
          <a:xfrm>
            <a:off x="1816598" y="2364260"/>
            <a:ext cx="8025422" cy="679524"/>
          </a:xfrm>
          <a:prstGeom prst="roundRect">
            <a:avLst>
              <a:gd name="adj" fmla="val 10000"/>
            </a:avLst>
          </a:prstGeom>
          <a:solidFill>
            <a:srgbClr val="D6E8F5"/>
          </a:solidFill>
          <a:ln w="15875" cap="flat" cmpd="sng">
            <a:solidFill>
              <a:srgbClr val="1F72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00" tIns="45700" rIns="160000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>
                <a:solidFill>
                  <a:srgbClr val="0B3D91"/>
                </a:solidFill>
                <a:latin typeface="Calibri"/>
                <a:ea typeface="Calibri"/>
                <a:cs typeface="Calibri"/>
                <a:sym typeface="Calibri"/>
              </a:rPr>
              <a:t>Locatie buurtwarmtestation </a:t>
            </a:r>
            <a:r>
              <a:rPr lang="nl-NL" sz="145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Participatietraject voor de keuze voor het locatie van het buurtwarmtestation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"/>
          <p:cNvSpPr txBox="1">
            <a:spLocks noGrp="1"/>
          </p:cNvSpPr>
          <p:nvPr>
            <p:ph type="title"/>
          </p:nvPr>
        </p:nvSpPr>
        <p:spPr>
          <a:xfrm>
            <a:off x="839788" y="24155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nl-NL"/>
              <a:t>Algemene Planning</a:t>
            </a:r>
            <a:endParaRPr/>
          </a:p>
        </p:txBody>
      </p:sp>
      <p:pic>
        <p:nvPicPr>
          <p:cNvPr id="232" name="Google Shape;23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999" y="2492521"/>
            <a:ext cx="10764002" cy="1577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>
            <a:spLocks noGrp="1"/>
          </p:cNvSpPr>
          <p:nvPr>
            <p:ph type="title"/>
          </p:nvPr>
        </p:nvSpPr>
        <p:spPr>
          <a:xfrm>
            <a:off x="745435" y="139149"/>
            <a:ext cx="10609953" cy="116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venir"/>
              <a:buNone/>
            </a:pPr>
            <a:r>
              <a:rPr lang="nl-NL" sz="4400" i="1">
                <a:solidFill>
                  <a:srgbClr val="FFFFFF"/>
                </a:solidFill>
              </a:rPr>
              <a:t>8: Conclusie en instemmen</a:t>
            </a:r>
            <a:endParaRPr/>
          </a:p>
        </p:txBody>
      </p:sp>
      <p:sp>
        <p:nvSpPr>
          <p:cNvPr id="238" name="Google Shape;238;p14"/>
          <p:cNvSpPr txBox="1"/>
          <p:nvPr/>
        </p:nvSpPr>
        <p:spPr>
          <a:xfrm>
            <a:off x="745435" y="1600000"/>
            <a:ext cx="1070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Het buurtenergieplan is de afronding van de initiatiefase van Oog voor Warmte. Het bevat alle onderzoeken, inzichten en keuzes die samen de basis vormen voor de ontwikkelfase.</a:t>
            </a:r>
            <a:endParaRPr sz="2400" dirty="0"/>
          </a:p>
        </p:txBody>
      </p:sp>
      <p:sp>
        <p:nvSpPr>
          <p:cNvPr id="239" name="Google Shape;239;p14"/>
          <p:cNvSpPr/>
          <p:nvPr/>
        </p:nvSpPr>
        <p:spPr>
          <a:xfrm>
            <a:off x="745435" y="3250000"/>
            <a:ext cx="10700000" cy="1200000"/>
          </a:xfrm>
          <a:prstGeom prst="roundRect">
            <a:avLst>
              <a:gd name="adj" fmla="val 15000"/>
            </a:avLst>
          </a:prstGeom>
          <a:solidFill>
            <a:srgbClr val="1F72A8"/>
          </a:solidFill>
          <a:ln>
            <a:noFill/>
          </a:ln>
        </p:spPr>
        <p:txBody>
          <a:bodyPr spcFirstLastPara="1" wrap="square" lIns="400000" tIns="45700" rIns="400000" bIns="45700" anchor="ctr" anchorCtr="0">
            <a:normAutofit fontScale="92500" lnSpcReduction="1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Wij vragen de leden tijdens de Algemene Ledenvergadering in te stemmen (na de pauze)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dirty="0">
                <a:solidFill>
                  <a:srgbClr val="AACCEE"/>
                </a:solidFill>
                <a:latin typeface="Calibri"/>
                <a:ea typeface="Calibri"/>
                <a:cs typeface="Calibri"/>
                <a:sym typeface="Calibri"/>
              </a:rPr>
              <a:t>met het buurtenergieplan en het vaststellen ervan.</a:t>
            </a:r>
            <a:endParaRPr dirty="0"/>
          </a:p>
        </p:txBody>
      </p:sp>
      <p:sp>
        <p:nvSpPr>
          <p:cNvPr id="240" name="Google Shape;240;p14"/>
          <p:cNvSpPr txBox="1"/>
          <p:nvPr/>
        </p:nvSpPr>
        <p:spPr>
          <a:xfrm>
            <a:off x="576102" y="4687866"/>
            <a:ext cx="10700000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2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Heeft u nog vragen?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/>
          <p:cNvSpPr txBox="1">
            <a:spLocks noGrp="1"/>
          </p:cNvSpPr>
          <p:nvPr>
            <p:ph type="title"/>
          </p:nvPr>
        </p:nvSpPr>
        <p:spPr>
          <a:xfrm>
            <a:off x="838200" y="1486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</a:pPr>
            <a:r>
              <a:rPr lang="nl-NL" dirty="0"/>
              <a:t>Bijlage: Kernprocessen van warmtebedrijf</a:t>
            </a:r>
            <a:endParaRPr dirty="0"/>
          </a:p>
        </p:txBody>
      </p:sp>
      <p:pic>
        <p:nvPicPr>
          <p:cNvPr id="246" name="Google Shape;24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4876" y="1614617"/>
            <a:ext cx="7282248" cy="397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604</Words>
  <Application>Microsoft Office PowerPoint</Application>
  <PresentationFormat>Breedbeeld</PresentationFormat>
  <Paragraphs>90</Paragraphs>
  <Slides>15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Avenir</vt:lpstr>
      <vt:lpstr>Calibri</vt:lpstr>
      <vt:lpstr>Office Theme</vt:lpstr>
      <vt:lpstr>Het Buurtenergieplan</vt:lpstr>
      <vt:lpstr>Wat is een buurtenergieplan?</vt:lpstr>
      <vt:lpstr>Voor wie is het geschreven?</vt:lpstr>
      <vt:lpstr>Waar kan ik het buurtenergieplan terugvinden?</vt:lpstr>
      <vt:lpstr>Wat staat in het buurtenergieplan?</vt:lpstr>
      <vt:lpstr>Terugblik van Oog voor Warmte </vt:lpstr>
      <vt:lpstr>Wat is er in de tussentijd gebeurd?</vt:lpstr>
      <vt:lpstr>Technisch onderzoek</vt:lpstr>
      <vt:lpstr>Financieel plan</vt:lpstr>
      <vt:lpstr>Governanceplan</vt:lpstr>
      <vt:lpstr>Communicatie- en participatieplan</vt:lpstr>
      <vt:lpstr>Vervolg</vt:lpstr>
      <vt:lpstr>Algemene Planning</vt:lpstr>
      <vt:lpstr>8: Conclusie en instemmen</vt:lpstr>
      <vt:lpstr>Bijlage: Kernprocessen van warmtebedrijf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Koos, Marc de</dc:creator>
  <cp:lastModifiedBy>Max Doedens</cp:lastModifiedBy>
  <cp:revision>4</cp:revision>
  <dcterms:created xsi:type="dcterms:W3CDTF">2023-05-16T18:55:59Z</dcterms:created>
  <dcterms:modified xsi:type="dcterms:W3CDTF">2026-06-09T17:10:44Z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Theme:11</vt:lpwstr>
  </property>
  <property fmtid="{D5CDD505-2E9C-101B-9397-08002B2CF9AE}" pid="3" name="ClassificationContentMarkingFooterText">
    <vt:lpwstr>Internal</vt:lpwstr>
  </property>
</Properties>
</file>